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3" r:id="rId3"/>
    <p:sldId id="271" r:id="rId4"/>
    <p:sldId id="275" r:id="rId5"/>
    <p:sldId id="276" r:id="rId6"/>
    <p:sldId id="280" r:id="rId7"/>
    <p:sldId id="277" r:id="rId8"/>
    <p:sldId id="281" r:id="rId9"/>
    <p:sldId id="278" r:id="rId10"/>
    <p:sldId id="279" r:id="rId11"/>
    <p:sldId id="268" r:id="rId12"/>
    <p:sldId id="295" r:id="rId13"/>
    <p:sldId id="294" r:id="rId14"/>
    <p:sldId id="292" r:id="rId15"/>
    <p:sldId id="290" r:id="rId16"/>
    <p:sldId id="287" r:id="rId17"/>
    <p:sldId id="267" r:id="rId18"/>
    <p:sldId id="266" r:id="rId19"/>
    <p:sldId id="293" r:id="rId20"/>
    <p:sldId id="288" r:id="rId21"/>
    <p:sldId id="296" r:id="rId22"/>
    <p:sldId id="283" r:id="rId23"/>
    <p:sldId id="284" r:id="rId24"/>
    <p:sldId id="289" r:id="rId25"/>
    <p:sldId id="264"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63" autoAdjust="0"/>
    <p:restoredTop sz="94660"/>
  </p:normalViewPr>
  <p:slideViewPr>
    <p:cSldViewPr snapToGrid="0">
      <p:cViewPr varScale="1">
        <p:scale>
          <a:sx n="100" d="100"/>
          <a:sy n="100" d="100"/>
        </p:scale>
        <p:origin x="192"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D7BB9-3277-0C44-922F-7E9C5A20A50E}" type="datetimeFigureOut">
              <a:rPr lang="en-US" smtClean="0"/>
              <a:t>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CAC85-5124-A54D-8103-9799CD02782F}" type="slidenum">
              <a:rPr lang="en-US" smtClean="0"/>
              <a:t>‹#›</a:t>
            </a:fld>
            <a:endParaRPr lang="en-US"/>
          </a:p>
        </p:txBody>
      </p:sp>
    </p:spTree>
    <p:extLst>
      <p:ext uri="{BB962C8B-B14F-4D97-AF65-F5344CB8AC3E}">
        <p14:creationId xmlns:p14="http://schemas.microsoft.com/office/powerpoint/2010/main" val="69331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2/8/17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45463"/>
          </a:xfrm>
        </p:spPr>
        <p:txBody>
          <a:bodyPr/>
          <a:lstStyle/>
          <a:p>
            <a:r>
              <a:rPr lang="en-CA" dirty="0" smtClean="0"/>
              <a:t>Qlik SENSE Cloud</a:t>
            </a:r>
            <a:br>
              <a:rPr lang="en-CA" dirty="0" smtClean="0"/>
            </a:br>
            <a:r>
              <a:rPr lang="en-CA" dirty="0" smtClean="0"/>
              <a:t>Continuous Delivery Pipeline</a:t>
            </a:r>
            <a:endParaRPr lang="en-CA" dirty="0"/>
          </a:p>
        </p:txBody>
      </p:sp>
      <p:sp>
        <p:nvSpPr>
          <p:cNvPr id="3" name="Subtitle 2"/>
          <p:cNvSpPr>
            <a:spLocks noGrp="1"/>
          </p:cNvSpPr>
          <p:nvPr>
            <p:ph type="subTitle" idx="1"/>
          </p:nvPr>
        </p:nvSpPr>
        <p:spPr/>
        <p:txBody>
          <a:bodyPr/>
          <a:lstStyle/>
          <a:p>
            <a:r>
              <a:rPr lang="en-CA" dirty="0" smtClean="0"/>
              <a:t>Jim Reed</a:t>
            </a:r>
          </a:p>
          <a:p>
            <a:r>
              <a:rPr lang="en-CA" dirty="0" smtClean="0"/>
              <a:t>Software Development Manager</a:t>
            </a:r>
          </a:p>
          <a:p>
            <a:r>
              <a:rPr lang="en-CA" dirty="0" smtClean="0"/>
              <a:t>Qlik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 y="-430306"/>
            <a:ext cx="12192000" cy="56914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568" y="1801245"/>
            <a:ext cx="6857828" cy="1709618"/>
          </a:xfrm>
          <a:prstGeom prst="rect">
            <a:avLst/>
          </a:prstGeom>
        </p:spPr>
      </p:pic>
    </p:spTree>
    <p:extLst>
      <p:ext uri="{BB962C8B-B14F-4D97-AF65-F5344CB8AC3E}">
        <p14:creationId xmlns:p14="http://schemas.microsoft.com/office/powerpoint/2010/main" val="184843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Deploy To Prod</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Dev pairs with Ops to deploy to prod</a:t>
            </a:r>
          </a:p>
          <a:p>
            <a:pPr>
              <a:buFont typeface="Arial" charset="0"/>
              <a:buChar char="•"/>
            </a:pPr>
            <a:r>
              <a:rPr lang="en-CA" dirty="0" smtClean="0"/>
              <a:t> Sanity test to verify deploy was successful</a:t>
            </a:r>
          </a:p>
          <a:p>
            <a:pPr>
              <a:buFont typeface="Arial" charset="0"/>
              <a:buChar char="•"/>
            </a:pPr>
            <a:r>
              <a:rPr lang="en-CA" dirty="0"/>
              <a:t> </a:t>
            </a:r>
            <a:r>
              <a:rPr lang="en-CA" dirty="0" smtClean="0"/>
              <a:t>Dev and Ops monitor prod for issues </a:t>
            </a:r>
          </a:p>
          <a:p>
            <a:pPr>
              <a:buFont typeface="Arial" charset="0"/>
              <a:buChar char="•"/>
            </a:pPr>
            <a:r>
              <a:rPr lang="en-CA" dirty="0"/>
              <a:t> </a:t>
            </a:r>
            <a:r>
              <a:rPr lang="en-CA" dirty="0" smtClean="0"/>
              <a:t>Gather evidence that change meets expectations</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8504881" y="5122796"/>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765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Benefit: More predictable releases</a:t>
            </a:r>
            <a:endParaRPr lang="en-CA" dirty="0"/>
          </a:p>
        </p:txBody>
      </p:sp>
      <p:sp>
        <p:nvSpPr>
          <p:cNvPr id="3" name="Content Placeholder 2"/>
          <p:cNvSpPr>
            <a:spLocks noGrp="1"/>
          </p:cNvSpPr>
          <p:nvPr>
            <p:ph idx="1"/>
          </p:nvPr>
        </p:nvSpPr>
        <p:spPr>
          <a:xfrm>
            <a:off x="1024128" y="2286000"/>
            <a:ext cx="5248335" cy="4023360"/>
          </a:xfrm>
        </p:spPr>
        <p:txBody>
          <a:bodyPr/>
          <a:lstStyle/>
          <a:p>
            <a:r>
              <a:rPr lang="en-CA" dirty="0" smtClean="0"/>
              <a:t>Switching to Continuous Delivery increased our </a:t>
            </a:r>
            <a:r>
              <a:rPr lang="en-CA" smtClean="0"/>
              <a:t>release predictability.  </a:t>
            </a:r>
            <a:r>
              <a:rPr lang="en-CA" dirty="0" smtClean="0"/>
              <a:t>It is much easier to deploy small changes to prod. </a:t>
            </a:r>
            <a:r>
              <a:rPr lang="en-CA" dirty="0"/>
              <a:t>It’s </a:t>
            </a:r>
            <a:r>
              <a:rPr lang="en-CA" dirty="0" smtClean="0"/>
              <a:t>easier </a:t>
            </a:r>
            <a:r>
              <a:rPr lang="en-CA" dirty="0"/>
              <a:t>to deploy without </a:t>
            </a:r>
            <a:r>
              <a:rPr lang="en-CA" dirty="0" smtClean="0"/>
              <a:t>disruption. </a:t>
            </a:r>
            <a:r>
              <a:rPr lang="en-CA" dirty="0"/>
              <a:t>D</a:t>
            </a:r>
            <a:r>
              <a:rPr lang="en-CA" dirty="0" smtClean="0"/>
              <a:t>on’t have to remember what you did two months ago.  Don’t forget that extra deployment step.  </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737" y="1860884"/>
            <a:ext cx="4829617" cy="3927268"/>
          </a:xfrm>
          <a:prstGeom prst="rect">
            <a:avLst/>
          </a:prstGeom>
        </p:spPr>
      </p:pic>
    </p:spTree>
    <p:extLst>
      <p:ext uri="{BB962C8B-B14F-4D97-AF65-F5344CB8AC3E}">
        <p14:creationId xmlns:p14="http://schemas.microsoft.com/office/powerpoint/2010/main" val="58243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Better feedback</a:t>
            </a:r>
            <a:endParaRPr lang="en-US" dirty="0"/>
          </a:p>
        </p:txBody>
      </p:sp>
      <p:sp>
        <p:nvSpPr>
          <p:cNvPr id="3" name="Content Placeholder 2"/>
          <p:cNvSpPr>
            <a:spLocks noGrp="1"/>
          </p:cNvSpPr>
          <p:nvPr>
            <p:ph idx="1"/>
          </p:nvPr>
        </p:nvSpPr>
        <p:spPr>
          <a:xfrm>
            <a:off x="1024128" y="2286000"/>
            <a:ext cx="4473995" cy="4023360"/>
          </a:xfrm>
        </p:spPr>
        <p:txBody>
          <a:bodyPr/>
          <a:lstStyle/>
          <a:p>
            <a:r>
              <a:rPr lang="en-US" dirty="0" smtClean="0"/>
              <a:t>Quicker more focused feedback.  Much easier to debug issues.</a:t>
            </a:r>
            <a:endParaRPr lang="en-US" dirty="0"/>
          </a:p>
        </p:txBody>
      </p:sp>
      <p:pic>
        <p:nvPicPr>
          <p:cNvPr id="4" name="Picture 3"/>
          <p:cNvPicPr>
            <a:picLocks noChangeAspect="1"/>
          </p:cNvPicPr>
          <p:nvPr/>
        </p:nvPicPr>
        <p:blipFill>
          <a:blip r:embed="rId2"/>
          <a:stretch>
            <a:fillRect/>
          </a:stretch>
        </p:blipFill>
        <p:spPr>
          <a:xfrm>
            <a:off x="5498123" y="2084832"/>
            <a:ext cx="6350000" cy="3810000"/>
          </a:xfrm>
          <a:prstGeom prst="rect">
            <a:avLst/>
          </a:prstGeom>
        </p:spPr>
      </p:pic>
    </p:spTree>
    <p:extLst>
      <p:ext uri="{BB962C8B-B14F-4D97-AF65-F5344CB8AC3E}">
        <p14:creationId xmlns:p14="http://schemas.microsoft.com/office/powerpoint/2010/main" val="1810487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Flexible</a:t>
            </a:r>
            <a:endParaRPr lang="en-US" dirty="0"/>
          </a:p>
        </p:txBody>
      </p:sp>
      <p:pic>
        <p:nvPicPr>
          <p:cNvPr id="4" name="Picture 3"/>
          <p:cNvPicPr>
            <a:picLocks noChangeAspect="1"/>
          </p:cNvPicPr>
          <p:nvPr/>
        </p:nvPicPr>
        <p:blipFill>
          <a:blip r:embed="rId2"/>
          <a:stretch>
            <a:fillRect/>
          </a:stretch>
        </p:blipFill>
        <p:spPr>
          <a:xfrm>
            <a:off x="6110235" y="1665513"/>
            <a:ext cx="6081765" cy="3683218"/>
          </a:xfrm>
          <a:prstGeom prst="rect">
            <a:avLst/>
          </a:prstGeom>
        </p:spPr>
      </p:pic>
      <p:sp>
        <p:nvSpPr>
          <p:cNvPr id="3" name="Content Placeholder 2"/>
          <p:cNvSpPr>
            <a:spLocks noGrp="1"/>
          </p:cNvSpPr>
          <p:nvPr>
            <p:ph idx="1"/>
          </p:nvPr>
        </p:nvSpPr>
        <p:spPr>
          <a:xfrm>
            <a:off x="1024129" y="2286000"/>
            <a:ext cx="5716640" cy="4023360"/>
          </a:xfrm>
        </p:spPr>
        <p:txBody>
          <a:bodyPr/>
          <a:lstStyle/>
          <a:p>
            <a:r>
              <a:rPr lang="en-US" dirty="0" smtClean="0"/>
              <a:t>You get good at releasing if you do it every day.  This really comes in handy when you have to deploy an emergency fix (or rollback) or quickly deliver a new feature.  It’s pretty hard to rollback a month’s worth of code changes.  </a:t>
            </a:r>
            <a:endParaRPr lang="en-US" dirty="0"/>
          </a:p>
        </p:txBody>
      </p:sp>
    </p:spTree>
    <p:extLst>
      <p:ext uri="{BB962C8B-B14F-4D97-AF65-F5344CB8AC3E}">
        <p14:creationId xmlns:p14="http://schemas.microsoft.com/office/powerpoint/2010/main" val="282360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Feature flags</a:t>
            </a:r>
            <a:endParaRPr lang="en-CA" dirty="0"/>
          </a:p>
        </p:txBody>
      </p:sp>
      <p:sp>
        <p:nvSpPr>
          <p:cNvPr id="3" name="Content Placeholder 2"/>
          <p:cNvSpPr>
            <a:spLocks noGrp="1"/>
          </p:cNvSpPr>
          <p:nvPr>
            <p:ph idx="1"/>
          </p:nvPr>
        </p:nvSpPr>
        <p:spPr>
          <a:xfrm>
            <a:off x="1024129" y="2286000"/>
            <a:ext cx="3198247" cy="4023360"/>
          </a:xfrm>
        </p:spPr>
        <p:txBody>
          <a:bodyPr/>
          <a:lstStyle/>
          <a:p>
            <a:r>
              <a:rPr lang="en-CA" dirty="0" smtClean="0"/>
              <a:t>New features can be broken up into small pieces and delivered hidden under feature flags.  Great to try things out in prod before your customers do.  Great to make employees your guinea pigs.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677" y="1613647"/>
            <a:ext cx="6262644" cy="4195482"/>
          </a:xfrm>
          <a:prstGeom prst="rect">
            <a:avLst/>
          </a:prstGeom>
        </p:spPr>
      </p:pic>
    </p:spTree>
    <p:extLst>
      <p:ext uri="{BB962C8B-B14F-4D97-AF65-F5344CB8AC3E}">
        <p14:creationId xmlns:p14="http://schemas.microsoft.com/office/powerpoint/2010/main" val="1449524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Too slow</a:t>
            </a:r>
            <a:endParaRPr lang="en-CA" dirty="0"/>
          </a:p>
        </p:txBody>
      </p:sp>
      <p:sp>
        <p:nvSpPr>
          <p:cNvPr id="3" name="Content Placeholder 2"/>
          <p:cNvSpPr>
            <a:spLocks noGrp="1"/>
          </p:cNvSpPr>
          <p:nvPr>
            <p:ph idx="1"/>
          </p:nvPr>
        </p:nvSpPr>
        <p:spPr>
          <a:xfrm>
            <a:off x="1024129" y="2286000"/>
            <a:ext cx="4058859" cy="4023360"/>
          </a:xfrm>
        </p:spPr>
        <p:txBody>
          <a:bodyPr/>
          <a:lstStyle/>
          <a:p>
            <a:r>
              <a:rPr lang="en-CA" dirty="0" smtClean="0"/>
              <a:t>Switching to micro-services and continuous delivery is a big investment.  It was challenging initially to justify the slow down in new feature development. </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757" y="1315546"/>
            <a:ext cx="4835908" cy="4422270"/>
          </a:xfrm>
          <a:prstGeom prst="rect">
            <a:avLst/>
          </a:prstGeom>
        </p:spPr>
      </p:pic>
    </p:spTree>
    <p:extLst>
      <p:ext uri="{BB962C8B-B14F-4D97-AF65-F5344CB8AC3E}">
        <p14:creationId xmlns:p14="http://schemas.microsoft.com/office/powerpoint/2010/main" val="1523096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Clogging the pipeline</a:t>
            </a:r>
            <a:endParaRPr lang="en-CA" dirty="0"/>
          </a:p>
        </p:txBody>
      </p:sp>
      <p:sp>
        <p:nvSpPr>
          <p:cNvPr id="3" name="Content Placeholder 2"/>
          <p:cNvSpPr>
            <a:spLocks noGrp="1"/>
          </p:cNvSpPr>
          <p:nvPr>
            <p:ph idx="1"/>
          </p:nvPr>
        </p:nvSpPr>
        <p:spPr>
          <a:xfrm>
            <a:off x="1024128" y="2286000"/>
            <a:ext cx="5248335" cy="4023360"/>
          </a:xfrm>
        </p:spPr>
        <p:txBody>
          <a:bodyPr/>
          <a:lstStyle/>
          <a:p>
            <a:r>
              <a:rPr lang="en-CA" dirty="0" smtClean="0"/>
              <a:t>Sometimes hard to have small changes, especially when refactoring.  It’s especially </a:t>
            </a:r>
            <a:r>
              <a:rPr lang="en-CA" b="1" dirty="0" smtClean="0"/>
              <a:t>hard</a:t>
            </a:r>
            <a:r>
              <a:rPr lang="en-CA" dirty="0" smtClean="0"/>
              <a:t> </a:t>
            </a:r>
            <a:r>
              <a:rPr lang="en-CA" b="1" dirty="0" smtClean="0"/>
              <a:t>when</a:t>
            </a:r>
            <a:r>
              <a:rPr lang="en-CA" dirty="0" smtClean="0"/>
              <a:t> the changes have </a:t>
            </a:r>
            <a:r>
              <a:rPr lang="en-CA" b="1" dirty="0" smtClean="0"/>
              <a:t>dependencies between services</a:t>
            </a:r>
            <a:r>
              <a:rPr lang="en-CA" dirty="0" smtClean="0"/>
              <a:t>.  These changes can clog the pipeline.</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89" y="2633472"/>
            <a:ext cx="4437888" cy="3328416"/>
          </a:xfrm>
          <a:prstGeom prst="rect">
            <a:avLst/>
          </a:prstGeom>
        </p:spPr>
      </p:pic>
    </p:spTree>
    <p:extLst>
      <p:ext uri="{BB962C8B-B14F-4D97-AF65-F5344CB8AC3E}">
        <p14:creationId xmlns:p14="http://schemas.microsoft.com/office/powerpoint/2010/main" val="416487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It’s Hard to Stay Green</a:t>
            </a:r>
            <a:endParaRPr lang="en-CA" dirty="0"/>
          </a:p>
        </p:txBody>
      </p:sp>
      <p:sp>
        <p:nvSpPr>
          <p:cNvPr id="3" name="Content Placeholder 2"/>
          <p:cNvSpPr>
            <a:spLocks noGrp="1"/>
          </p:cNvSpPr>
          <p:nvPr>
            <p:ph idx="1"/>
          </p:nvPr>
        </p:nvSpPr>
        <p:spPr>
          <a:xfrm>
            <a:off x="1024129" y="2286000"/>
            <a:ext cx="4077260" cy="4023360"/>
          </a:xfrm>
        </p:spPr>
        <p:txBody>
          <a:bodyPr/>
          <a:lstStyle/>
          <a:p>
            <a:r>
              <a:rPr lang="en-CA" dirty="0" smtClean="0"/>
              <a:t>It’s a constant challenge to keep our system tests “green”.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752" y="2436134"/>
            <a:ext cx="5565836" cy="4034118"/>
          </a:xfrm>
          <a:prstGeom prst="rect">
            <a:avLst/>
          </a:prstGeom>
        </p:spPr>
      </p:pic>
    </p:spTree>
    <p:extLst>
      <p:ext uri="{BB962C8B-B14F-4D97-AF65-F5344CB8AC3E}">
        <p14:creationId xmlns:p14="http://schemas.microsoft.com/office/powerpoint/2010/main" val="19447803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What’s Next?</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9653" y="1748588"/>
            <a:ext cx="6125362" cy="3465095"/>
          </a:xfrm>
        </p:spPr>
      </p:pic>
      <p:sp>
        <p:nvSpPr>
          <p:cNvPr id="5" name="Content Placeholder 2"/>
          <p:cNvSpPr txBox="1">
            <a:spLocks/>
          </p:cNvSpPr>
          <p:nvPr/>
        </p:nvSpPr>
        <p:spPr>
          <a:xfrm>
            <a:off x="1024128" y="2286000"/>
            <a:ext cx="3133580" cy="39319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CA" sz="1600" b="1" dirty="0" smtClean="0"/>
              <a:t>Auto deploy to Production. </a:t>
            </a:r>
          </a:p>
          <a:p>
            <a:r>
              <a:rPr lang="en-CA" sz="1600" dirty="0" smtClean="0"/>
              <a:t>To get this we need:</a:t>
            </a:r>
          </a:p>
          <a:p>
            <a:pPr>
              <a:buFont typeface="Arial" charset="0"/>
              <a:buChar char="•"/>
            </a:pPr>
            <a:r>
              <a:rPr lang="en-CA" sz="1600" dirty="0" smtClean="0"/>
              <a:t> Well defined micro-services</a:t>
            </a:r>
          </a:p>
          <a:p>
            <a:pPr>
              <a:buFont typeface="Arial" charset="0"/>
              <a:buChar char="•"/>
            </a:pPr>
            <a:r>
              <a:rPr lang="en-CA" sz="1600" dirty="0" smtClean="0"/>
              <a:t> More/better automated testing</a:t>
            </a:r>
          </a:p>
          <a:p>
            <a:pPr>
              <a:buFont typeface="Arial" charset="0"/>
              <a:buChar char="•"/>
            </a:pPr>
            <a:r>
              <a:rPr lang="en-CA" sz="1600" dirty="0" smtClean="0"/>
              <a:t> Better production monitoring</a:t>
            </a:r>
          </a:p>
          <a:p>
            <a:pPr>
              <a:buFont typeface="Arial" charset="0"/>
              <a:buChar char="•"/>
            </a:pPr>
            <a:r>
              <a:rPr lang="en-CA" sz="1600" dirty="0" smtClean="0"/>
              <a:t> More automation/tooling</a:t>
            </a:r>
          </a:p>
          <a:p>
            <a:endParaRPr lang="en-CA" sz="1600" dirty="0" smtClean="0"/>
          </a:p>
        </p:txBody>
      </p:sp>
    </p:spTree>
    <p:extLst>
      <p:ext uri="{BB962C8B-B14F-4D97-AF65-F5344CB8AC3E}">
        <p14:creationId xmlns:p14="http://schemas.microsoft.com/office/powerpoint/2010/main" val="53861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a:xfrm>
            <a:off x="1024128" y="2286000"/>
            <a:ext cx="5060149" cy="40233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Playground for innovation.  Great opportunity to run experiments.  We are not doing this yet but would like to soon.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5295973" y="3396342"/>
            <a:ext cx="6228370" cy="3114185"/>
          </a:xfrm>
          <a:prstGeom prst="rect">
            <a:avLst/>
          </a:prstGeom>
        </p:spPr>
      </p:pic>
    </p:spTree>
    <p:extLst>
      <p:ext uri="{BB962C8B-B14F-4D97-AF65-F5344CB8AC3E}">
        <p14:creationId xmlns:p14="http://schemas.microsoft.com/office/powerpoint/2010/main" val="112477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Continuous delivery pipeline</a:t>
            </a:r>
            <a:endParaRPr lang="en-CA" dirty="0"/>
          </a:p>
        </p:txBody>
      </p:sp>
      <p:sp>
        <p:nvSpPr>
          <p:cNvPr id="3" name="Content Placeholder 2"/>
          <p:cNvSpPr>
            <a:spLocks noGrp="1"/>
          </p:cNvSpPr>
          <p:nvPr>
            <p:ph idx="1"/>
          </p:nvPr>
        </p:nvSpPr>
        <p:spPr>
          <a:xfrm>
            <a:off x="1024128" y="2286000"/>
            <a:ext cx="4510397" cy="4023360"/>
          </a:xfrm>
        </p:spPr>
        <p:txBody>
          <a:bodyPr/>
          <a:lstStyle/>
          <a:p>
            <a:r>
              <a:rPr lang="en-CA" dirty="0"/>
              <a:t>When a developer checks a change into master it </a:t>
            </a:r>
            <a:r>
              <a:rPr lang="en-CA" dirty="0" smtClean="0"/>
              <a:t>can make </a:t>
            </a:r>
            <a:r>
              <a:rPr lang="en-CA" dirty="0"/>
              <a:t>it to prod later that day</a:t>
            </a:r>
            <a:r>
              <a:rPr lang="en-CA" dirty="0" smtClean="0"/>
              <a:t>.</a:t>
            </a:r>
            <a:endParaRPr lang="en-CA" dirty="0"/>
          </a:p>
          <a:p>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519" y="4297680"/>
            <a:ext cx="1278965" cy="13686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892" y="4297680"/>
            <a:ext cx="3645333" cy="9087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973" y="3461366"/>
            <a:ext cx="4392607" cy="2501153"/>
          </a:xfrm>
          <a:prstGeom prst="rect">
            <a:avLst/>
          </a:prstGeom>
        </p:spPr>
      </p:pic>
    </p:spTree>
    <p:extLst>
      <p:ext uri="{BB962C8B-B14F-4D97-AF65-F5344CB8AC3E}">
        <p14:creationId xmlns:p14="http://schemas.microsoft.com/office/powerpoint/2010/main" val="1055181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thanks</a:t>
            </a:r>
            <a:endParaRPr lang="en-CA" dirty="0"/>
          </a:p>
        </p:txBody>
      </p:sp>
    </p:spTree>
    <p:extLst>
      <p:ext uri="{BB962C8B-B14F-4D97-AF65-F5344CB8AC3E}">
        <p14:creationId xmlns:p14="http://schemas.microsoft.com/office/powerpoint/2010/main" val="2071558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Additional slides</a:t>
            </a:r>
            <a:endParaRPr lang="en-CA" dirty="0"/>
          </a:p>
        </p:txBody>
      </p:sp>
    </p:spTree>
    <p:extLst>
      <p:ext uri="{BB962C8B-B14F-4D97-AF65-F5344CB8AC3E}">
        <p14:creationId xmlns:p14="http://schemas.microsoft.com/office/powerpoint/2010/main" val="550208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Started with Traditional releases</a:t>
            </a:r>
            <a:endParaRPr lang="en-CA" dirty="0"/>
          </a:p>
        </p:txBody>
      </p:sp>
      <p:sp>
        <p:nvSpPr>
          <p:cNvPr id="3" name="Content Placeholder 2"/>
          <p:cNvSpPr>
            <a:spLocks noGrp="1"/>
          </p:cNvSpPr>
          <p:nvPr>
            <p:ph idx="1"/>
          </p:nvPr>
        </p:nvSpPr>
        <p:spPr>
          <a:xfrm>
            <a:off x="1024129" y="2286000"/>
            <a:ext cx="5376672" cy="4023360"/>
          </a:xfrm>
        </p:spPr>
        <p:txBody>
          <a:bodyPr/>
          <a:lstStyle/>
          <a:p>
            <a:r>
              <a:rPr lang="en-CA" dirty="0"/>
              <a:t>Didn’t start out with micro-services or continuous </a:t>
            </a:r>
            <a:r>
              <a:rPr lang="en-CA" dirty="0" smtClean="0"/>
              <a:t>delivery.  Developers developed features in a feature branch.  Then released several months of work to production.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0" y="3568700"/>
            <a:ext cx="6731000" cy="2451100"/>
          </a:xfrm>
          <a:prstGeom prst="rect">
            <a:avLst/>
          </a:prstGeom>
        </p:spPr>
      </p:pic>
    </p:spTree>
    <p:extLst>
      <p:ext uri="{BB962C8B-B14F-4D97-AF65-F5344CB8AC3E}">
        <p14:creationId xmlns:p14="http://schemas.microsoft.com/office/powerpoint/2010/main" val="1108531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Too hard</a:t>
            </a:r>
            <a:endParaRPr lang="en-CA" dirty="0"/>
          </a:p>
        </p:txBody>
      </p:sp>
      <p:sp>
        <p:nvSpPr>
          <p:cNvPr id="3" name="Content Placeholder 2"/>
          <p:cNvSpPr>
            <a:spLocks noGrp="1"/>
          </p:cNvSpPr>
          <p:nvPr>
            <p:ph idx="1"/>
          </p:nvPr>
        </p:nvSpPr>
        <p:spPr>
          <a:xfrm>
            <a:off x="1024129" y="2286000"/>
            <a:ext cx="4112648" cy="3523129"/>
          </a:xfrm>
        </p:spPr>
        <p:txBody>
          <a:bodyPr/>
          <a:lstStyle/>
          <a:p>
            <a:r>
              <a:rPr lang="en-CA" dirty="0" smtClean="0"/>
              <a:t>Traditional releases </a:t>
            </a:r>
            <a:r>
              <a:rPr lang="en-CA" dirty="0" smtClean="0"/>
              <a:t>were </a:t>
            </a:r>
            <a:r>
              <a:rPr lang="en-CA" b="1" dirty="0" smtClean="0"/>
              <a:t>high risk</a:t>
            </a:r>
            <a:r>
              <a:rPr lang="en-CA" dirty="0" smtClean="0"/>
              <a:t>, often delayed, very difficult to deploy, </a:t>
            </a:r>
            <a:r>
              <a:rPr lang="en-CA" b="1" dirty="0" smtClean="0"/>
              <a:t>required</a:t>
            </a:r>
            <a:r>
              <a:rPr lang="en-CA" dirty="0" smtClean="0"/>
              <a:t> </a:t>
            </a:r>
            <a:r>
              <a:rPr lang="en-CA" b="1" dirty="0" smtClean="0"/>
              <a:t>outages</a:t>
            </a:r>
            <a:r>
              <a:rPr lang="en-CA" dirty="0" smtClean="0"/>
              <a:t>.</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77" y="2286000"/>
            <a:ext cx="5334000" cy="4000500"/>
          </a:xfrm>
          <a:prstGeom prst="rect">
            <a:avLst/>
          </a:prstGeom>
        </p:spPr>
      </p:pic>
    </p:spTree>
    <p:extLst>
      <p:ext uri="{BB962C8B-B14F-4D97-AF65-F5344CB8AC3E}">
        <p14:creationId xmlns:p14="http://schemas.microsoft.com/office/powerpoint/2010/main" val="1373646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Soak time</a:t>
            </a:r>
            <a:endParaRPr lang="en-CA" dirty="0"/>
          </a:p>
        </p:txBody>
      </p:sp>
      <p:sp>
        <p:nvSpPr>
          <p:cNvPr id="3" name="Content Placeholder 2"/>
          <p:cNvSpPr>
            <a:spLocks noGrp="1"/>
          </p:cNvSpPr>
          <p:nvPr>
            <p:ph idx="1"/>
          </p:nvPr>
        </p:nvSpPr>
        <p:spPr>
          <a:xfrm>
            <a:off x="1024128" y="2286000"/>
            <a:ext cx="4622693" cy="4023360"/>
          </a:xfrm>
        </p:spPr>
        <p:txBody>
          <a:bodyPr/>
          <a:lstStyle/>
          <a:p>
            <a:r>
              <a:rPr lang="en-CA" dirty="0" smtClean="0"/>
              <a:t>We sometimes soak changes in staging to mitigate risk. </a:t>
            </a:r>
            <a:r>
              <a:rPr lang="en-CA" dirty="0"/>
              <a:t>It’s </a:t>
            </a:r>
            <a:r>
              <a:rPr lang="en-CA" dirty="0" smtClean="0"/>
              <a:t>no </a:t>
            </a:r>
            <a:r>
              <a:rPr lang="en-CA" dirty="0"/>
              <a:t>substitute for </a:t>
            </a:r>
            <a:r>
              <a:rPr lang="en-CA" dirty="0" smtClean="0"/>
              <a:t>testing.  It’s one more way to clog the pipeline.  </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693" y="2286000"/>
            <a:ext cx="5101641" cy="3882435"/>
          </a:xfrm>
          <a:prstGeom prst="rect">
            <a:avLst/>
          </a:prstGeom>
        </p:spPr>
      </p:pic>
    </p:spTree>
    <p:extLst>
      <p:ext uri="{BB962C8B-B14F-4D97-AF65-F5344CB8AC3E}">
        <p14:creationId xmlns:p14="http://schemas.microsoft.com/office/powerpoint/2010/main" val="421304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948925" cy="1499616"/>
          </a:xfrm>
        </p:spPr>
        <p:txBody>
          <a:bodyPr>
            <a:normAutofit/>
          </a:bodyPr>
          <a:lstStyle/>
          <a:p>
            <a:r>
              <a:rPr lang="en-CA" sz="4000" dirty="0" smtClean="0"/>
              <a:t>When is a story done?</a:t>
            </a:r>
            <a:endParaRPr lang="en-CA" sz="4000" dirty="0"/>
          </a:p>
        </p:txBody>
      </p:sp>
      <p:sp>
        <p:nvSpPr>
          <p:cNvPr id="3" name="Content Placeholder 2"/>
          <p:cNvSpPr>
            <a:spLocks noGrp="1"/>
          </p:cNvSpPr>
          <p:nvPr>
            <p:ph idx="1"/>
          </p:nvPr>
        </p:nvSpPr>
        <p:spPr>
          <a:xfrm>
            <a:off x="1024128" y="2286000"/>
            <a:ext cx="3133580" cy="3931920"/>
          </a:xfrm>
        </p:spPr>
        <p:txBody>
          <a:bodyPr>
            <a:normAutofit/>
          </a:bodyPr>
          <a:lstStyle/>
          <a:p>
            <a:r>
              <a:rPr lang="en-CA" sz="1600" dirty="0" smtClean="0"/>
              <a:t>A) merged to master</a:t>
            </a:r>
          </a:p>
          <a:p>
            <a:r>
              <a:rPr lang="en-CA" sz="1600" dirty="0" smtClean="0"/>
              <a:t>B) deployed to develop</a:t>
            </a:r>
          </a:p>
          <a:p>
            <a:r>
              <a:rPr lang="en-CA" sz="1600" dirty="0" smtClean="0"/>
              <a:t>C) deployed to production</a:t>
            </a:r>
          </a:p>
          <a:p>
            <a:r>
              <a:rPr lang="en-CA" sz="1600" dirty="0" smtClean="0"/>
              <a:t>D) verified in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35" y="1847762"/>
            <a:ext cx="4227060" cy="3208332"/>
          </a:xfrm>
          <a:prstGeom prst="rect">
            <a:avLst/>
          </a:prstGeom>
        </p:spPr>
      </p:pic>
    </p:spTree>
    <p:extLst>
      <p:ext uri="{BB962C8B-B14F-4D97-AF65-F5344CB8AC3E}">
        <p14:creationId xmlns:p14="http://schemas.microsoft.com/office/powerpoint/2010/main" val="1557501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en-CA" sz="4000" dirty="0" smtClean="0"/>
              <a:t>When is a story done?</a:t>
            </a:r>
            <a:endParaRPr lang="en-CA" sz="4000" dirty="0"/>
          </a:p>
        </p:txBody>
      </p:sp>
      <p:sp>
        <p:nvSpPr>
          <p:cNvPr id="3" name="Content Placeholder 2"/>
          <p:cNvSpPr>
            <a:spLocks noGrp="1"/>
          </p:cNvSpPr>
          <p:nvPr>
            <p:ph idx="1"/>
          </p:nvPr>
        </p:nvSpPr>
        <p:spPr>
          <a:xfrm>
            <a:off x="1024128" y="2286000"/>
            <a:ext cx="3133580" cy="3931920"/>
          </a:xfrm>
        </p:spPr>
        <p:txBody>
          <a:bodyPr>
            <a:normAutofit/>
          </a:bodyPr>
          <a:lstStyle/>
          <a:p>
            <a:r>
              <a:rPr lang="en-CA" sz="1600" dirty="0" smtClean="0"/>
              <a:t>A) merged to master</a:t>
            </a:r>
          </a:p>
          <a:p>
            <a:r>
              <a:rPr lang="en-CA" sz="1600" dirty="0" smtClean="0"/>
              <a:t>B) deployed to develop</a:t>
            </a:r>
          </a:p>
          <a:p>
            <a:r>
              <a:rPr lang="en-CA" sz="1600" dirty="0" smtClean="0"/>
              <a:t>C) deployed to production</a:t>
            </a:r>
          </a:p>
          <a:p>
            <a:r>
              <a:rPr lang="en-CA" sz="1600" dirty="0" smtClean="0"/>
              <a:t>D) verified in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35" y="1847762"/>
            <a:ext cx="4227060" cy="3208332"/>
          </a:xfrm>
          <a:prstGeom prst="rect">
            <a:avLst/>
          </a:prstGeom>
        </p:spPr>
      </p:pic>
      <p:sp>
        <p:nvSpPr>
          <p:cNvPr id="4" name="Rounded Rectangle 3"/>
          <p:cNvSpPr/>
          <p:nvPr/>
        </p:nvSpPr>
        <p:spPr>
          <a:xfrm>
            <a:off x="850232" y="3465095"/>
            <a:ext cx="2550694" cy="3850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4924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Continuous Delivery Pipeline</a:t>
            </a:r>
            <a:endParaRPr lang="en-CA" dirty="0"/>
          </a:p>
        </p:txBody>
      </p:sp>
      <p:sp>
        <p:nvSpPr>
          <p:cNvPr id="3" name="Content Placeholder 2"/>
          <p:cNvSpPr>
            <a:spLocks noGrp="1"/>
          </p:cNvSpPr>
          <p:nvPr>
            <p:ph idx="1"/>
          </p:nvPr>
        </p:nvSpPr>
        <p:spPr>
          <a:xfrm>
            <a:off x="1024128" y="2391147"/>
            <a:ext cx="2970357" cy="3918213"/>
          </a:xfrm>
        </p:spPr>
        <p:txBody>
          <a:bodyPr/>
          <a:lstStyle/>
          <a:p>
            <a:r>
              <a:rPr lang="en-CA" dirty="0" smtClean="0"/>
              <a:t>After check-in, testing occurs in multiple environments: Dev, Stage and Prod.</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158" y="2391147"/>
            <a:ext cx="7575505" cy="4057777"/>
          </a:xfrm>
          <a:prstGeom prst="rect">
            <a:avLst/>
          </a:prstGeom>
        </p:spPr>
      </p:pic>
    </p:spTree>
    <p:extLst>
      <p:ext uri="{BB962C8B-B14F-4D97-AF65-F5344CB8AC3E}">
        <p14:creationId xmlns:p14="http://schemas.microsoft.com/office/powerpoint/2010/main" val="716311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Before Merge to Master</a:t>
            </a:r>
            <a:endParaRPr lang="en-CA"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58" y="3384533"/>
            <a:ext cx="9720262" cy="3489509"/>
          </a:xfrm>
        </p:spPr>
      </p:pic>
      <p:sp>
        <p:nvSpPr>
          <p:cNvPr id="5" name="Content Placeholder 2"/>
          <p:cNvSpPr txBox="1">
            <a:spLocks/>
          </p:cNvSpPr>
          <p:nvPr/>
        </p:nvSpPr>
        <p:spPr>
          <a:xfrm>
            <a:off x="7777854" y="1194820"/>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Testing complete</a:t>
            </a:r>
          </a:p>
          <a:p>
            <a:pPr>
              <a:buFont typeface="Arial" charset="0"/>
              <a:buChar char="•"/>
            </a:pPr>
            <a:r>
              <a:rPr lang="en-CA" dirty="0" smtClean="0"/>
              <a:t> Peer review complete</a:t>
            </a:r>
          </a:p>
          <a:p>
            <a:pPr>
              <a:buFont typeface="Arial" charset="0"/>
              <a:buChar char="•"/>
            </a:pPr>
            <a:r>
              <a:rPr lang="en-CA" dirty="0"/>
              <a:t> </a:t>
            </a:r>
            <a:r>
              <a:rPr lang="en-CA" dirty="0" smtClean="0"/>
              <a:t>Automated tests included in PR</a:t>
            </a:r>
          </a:p>
          <a:p>
            <a:pPr>
              <a:buFont typeface="Arial" charset="0"/>
              <a:buChar char="•"/>
            </a:pPr>
            <a:r>
              <a:rPr lang="en-CA" dirty="0"/>
              <a:t> </a:t>
            </a:r>
            <a:r>
              <a:rPr lang="en-CA" dirty="0" smtClean="0"/>
              <a:t>Ready for prod</a:t>
            </a:r>
          </a:p>
          <a:p>
            <a:pPr>
              <a:buFont typeface="Arial" charset="0"/>
              <a:buChar char="•"/>
            </a:pPr>
            <a:r>
              <a:rPr lang="en-CA" dirty="0" smtClean="0"/>
              <a:t> If high risk, has a mitigation plan</a:t>
            </a:r>
          </a:p>
          <a:p>
            <a:pPr>
              <a:buFontTx/>
              <a:buChar char="-"/>
            </a:pPr>
            <a:endParaRPr lang="en-CA" dirty="0" smtClean="0"/>
          </a:p>
          <a:p>
            <a:pPr>
              <a:buFont typeface="Arial" charset="0"/>
              <a:buChar char="•"/>
            </a:pPr>
            <a:endParaRPr lang="en-CA" dirty="0" smtClean="0"/>
          </a:p>
          <a:p>
            <a:pPr>
              <a:buFont typeface="Arial" charset="0"/>
              <a:buChar char="•"/>
            </a:pPr>
            <a:endParaRPr lang="en-CA" dirty="0"/>
          </a:p>
        </p:txBody>
      </p:sp>
    </p:spTree>
    <p:extLst>
      <p:ext uri="{BB962C8B-B14F-4D97-AF65-F5344CB8AC3E}">
        <p14:creationId xmlns:p14="http://schemas.microsoft.com/office/powerpoint/2010/main" val="1861955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Dev?</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Build successful</a:t>
            </a:r>
          </a:p>
          <a:p>
            <a:pPr>
              <a:buFont typeface="Arial" charset="0"/>
              <a:buChar char="•"/>
            </a:pPr>
            <a:r>
              <a:rPr lang="en-CA" dirty="0" smtClean="0"/>
              <a:t> Unit tests, component tests and integration tests pass</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5634122" y="2902974"/>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3615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Integration environment</a:t>
            </a:r>
          </a:p>
          <a:p>
            <a:pPr>
              <a:buFont typeface="Arial" charset="0"/>
              <a:buChar char="•"/>
            </a:pPr>
            <a:r>
              <a:rPr lang="en-CA" dirty="0" smtClean="0"/>
              <a:t> Run system </a:t>
            </a:r>
            <a:r>
              <a:rPr lang="en-CA" dirty="0"/>
              <a:t>t</a:t>
            </a:r>
            <a:r>
              <a:rPr lang="en-CA" dirty="0" smtClean="0"/>
              <a:t>ests</a:t>
            </a:r>
          </a:p>
          <a:p>
            <a:pPr>
              <a:buFont typeface="Arial" charset="0"/>
              <a:buChar char="•"/>
            </a:pPr>
            <a:r>
              <a:rPr lang="en-CA" dirty="0"/>
              <a:t> </a:t>
            </a:r>
            <a:r>
              <a:rPr lang="en-CA" dirty="0" smtClean="0"/>
              <a:t>Can run additional tests to confirm we are ready for prod</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6994358" y="2084832"/>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76244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Stage?</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System tests pass</a:t>
            </a:r>
          </a:p>
          <a:p>
            <a:pPr>
              <a:buFont typeface="Arial" charset="0"/>
              <a:buChar char="•"/>
            </a:pPr>
            <a:r>
              <a:rPr lang="en-CA" dirty="0"/>
              <a:t> </a:t>
            </a:r>
            <a:r>
              <a:rPr lang="en-CA" dirty="0" smtClean="0"/>
              <a:t>No new regressions found</a:t>
            </a:r>
          </a:p>
          <a:p>
            <a:pPr>
              <a:buFont typeface="Arial" charset="0"/>
              <a:buChar char="•"/>
            </a:pPr>
            <a:r>
              <a:rPr lang="en-CA" dirty="0"/>
              <a:t> </a:t>
            </a:r>
            <a:r>
              <a:rPr lang="en-CA" dirty="0" smtClean="0"/>
              <a:t>Dev team releases the build</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8165429" y="2181083"/>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26012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Stage</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Staging environment, just like prod</a:t>
            </a:r>
          </a:p>
          <a:p>
            <a:pPr>
              <a:buFont typeface="Arial" charset="0"/>
              <a:buChar char="•"/>
            </a:pPr>
            <a:r>
              <a:rPr lang="en-CA" dirty="0" smtClean="0"/>
              <a:t> Rehearse /dry run prod deployment</a:t>
            </a:r>
          </a:p>
          <a:p>
            <a:pPr>
              <a:buFont typeface="Arial" charset="0"/>
              <a:buChar char="•"/>
            </a:pPr>
            <a:r>
              <a:rPr lang="en-CA" dirty="0" smtClean="0"/>
              <a:t> Can run additional tests to confirm we are ready for prod</a:t>
            </a:r>
          </a:p>
          <a:p>
            <a:pPr>
              <a:buFont typeface="Arial" charset="0"/>
              <a:buChar char="•"/>
            </a:pPr>
            <a:r>
              <a:rPr lang="en-CA" dirty="0"/>
              <a:t> </a:t>
            </a:r>
            <a:r>
              <a:rPr lang="en-CA" dirty="0" smtClean="0"/>
              <a:t>Practice rollback procedure</a:t>
            </a:r>
            <a:endParaRPr lang="en-CA" dirty="0"/>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7844589" y="3448410"/>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0613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Prod?</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System tests pass</a:t>
            </a:r>
          </a:p>
          <a:p>
            <a:pPr>
              <a:buFont typeface="Arial" charset="0"/>
              <a:buChar char="•"/>
            </a:pPr>
            <a:r>
              <a:rPr lang="en-CA" dirty="0" smtClean="0"/>
              <a:t> Ops and QE sign-off</a:t>
            </a:r>
          </a:p>
          <a:p>
            <a:pPr>
              <a:buFont typeface="Arial" charset="0"/>
              <a:buChar char="•"/>
            </a:pPr>
            <a:r>
              <a:rPr lang="en-CA" dirty="0"/>
              <a:t> </a:t>
            </a:r>
            <a:r>
              <a:rPr lang="en-CA" dirty="0" smtClean="0"/>
              <a:t>No outstanding issues</a:t>
            </a:r>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9018225" y="3823386"/>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220908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4602</TotalTime>
  <Words>639</Words>
  <Application>Microsoft Macintosh PowerPoint</Application>
  <PresentationFormat>Widescreen</PresentationFormat>
  <Paragraphs>81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Tw Cen MT</vt:lpstr>
      <vt:lpstr>Tw Cen MT Condensed</vt:lpstr>
      <vt:lpstr>Wingdings 3</vt:lpstr>
      <vt:lpstr>Arial</vt:lpstr>
      <vt:lpstr>Integral</vt:lpstr>
      <vt:lpstr>Qlik SENSE Cloud Continuous Delivery Pipeline</vt:lpstr>
      <vt:lpstr>Continuous delivery pipeline</vt:lpstr>
      <vt:lpstr>Continuous Delivery Pipeline</vt:lpstr>
      <vt:lpstr>Before Merge to Master</vt:lpstr>
      <vt:lpstr>Ready For Dev?</vt:lpstr>
      <vt:lpstr>Dev</vt:lpstr>
      <vt:lpstr>Ready For Stage?</vt:lpstr>
      <vt:lpstr>Stage</vt:lpstr>
      <vt:lpstr>Ready for Prod?</vt:lpstr>
      <vt:lpstr>Deploy To Prod</vt:lpstr>
      <vt:lpstr>Benefit: More predictable releases</vt:lpstr>
      <vt:lpstr>Benefit: Better feedback</vt:lpstr>
      <vt:lpstr>Benefit: Flexible</vt:lpstr>
      <vt:lpstr>Feature flags</vt:lpstr>
      <vt:lpstr>Challenge: Too slow</vt:lpstr>
      <vt:lpstr>Challenge: Clogging the pipeline</vt:lpstr>
      <vt:lpstr>Challenge: It’s Hard to Stay Green</vt:lpstr>
      <vt:lpstr>What’s Next?</vt:lpstr>
      <vt:lpstr>A/B Testing</vt:lpstr>
      <vt:lpstr>thanks</vt:lpstr>
      <vt:lpstr>Additional slides</vt:lpstr>
      <vt:lpstr>Started with Traditional releases</vt:lpstr>
      <vt:lpstr>Too hard</vt:lpstr>
      <vt:lpstr>Challenge: Soak time</vt:lpstr>
      <vt:lpstr>When is a story done?</vt:lpstr>
      <vt:lpstr>When is a story done?</vt:lpstr>
    </vt:vector>
  </TitlesOfParts>
  <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Jim Reed</dc:creator>
  <cp:keywords/>
  <dc:description/>
  <cp:lastModifiedBy>Jim Reed</cp:lastModifiedBy>
  <cp:revision>95</cp:revision>
  <dcterms:created xsi:type="dcterms:W3CDTF">2017-01-27T12:10:13Z</dcterms:created>
  <dcterms:modified xsi:type="dcterms:W3CDTF">2017-02-11T15:35:26Z</dcterms:modified>
  <cp:category/>
</cp:coreProperties>
</file>